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315" r:id="rId6"/>
    <p:sldId id="316" r:id="rId7"/>
    <p:sldId id="318" r:id="rId8"/>
    <p:sldId id="317" r:id="rId9"/>
    <p:sldId id="319" r:id="rId10"/>
    <p:sldId id="323" r:id="rId11"/>
    <p:sldId id="324" r:id="rId1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A40"/>
    <a:srgbClr val="D9D9D9"/>
    <a:srgbClr val="286759"/>
    <a:srgbClr val="1B4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12"/>
    <p:restoredTop sz="86667" autoAdjust="0"/>
  </p:normalViewPr>
  <p:slideViewPr>
    <p:cSldViewPr snapToGrid="0" snapToObjects="1">
      <p:cViewPr varScale="1">
        <p:scale>
          <a:sx n="99" d="100"/>
          <a:sy n="99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4" d="100"/>
          <a:sy n="154" d="100"/>
        </p:scale>
        <p:origin x="19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9738E5-3D41-D248-A7BE-860B5BB2CF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0E392D-D5BD-1746-A758-0E07B85726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2CFEA-A781-B84C-B30A-7AD2835774A0}" type="datetimeFigureOut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3E68D-2828-734A-9FEA-E92330460E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1B149-0CC8-C649-9C9A-642933685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CD5F4-27D6-134C-8635-1193856DF696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4700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wmf>
</file>

<file path=ppt/media/image12.png>
</file>

<file path=ppt/media/image13.png>
</file>

<file path=ppt/media/image14.png>
</file>

<file path=ppt/media/image15.jpg>
</file>

<file path=ppt/media/image16.jpeg>
</file>

<file path=ppt/media/image17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F4B4D-BCA7-CF44-98CD-D4476F97717F}" type="datetimeFigureOut">
              <a:t>14-05-2023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574D3-70F9-3946-AF88-1FD3CCD79F27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574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4918" y="1989946"/>
            <a:ext cx="9682163" cy="197195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918" y="4215620"/>
            <a:ext cx="9682163" cy="17362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7191" r="16494"/>
          <a:stretch/>
        </p:blipFill>
        <p:spPr>
          <a:xfrm>
            <a:off x="7818629" y="0"/>
            <a:ext cx="4373371" cy="1219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99C46D-3512-3F42-8597-E1DE978E0C65}" type="datetime1">
              <a:t>14-05-2023</a:t>
            </a:fld>
            <a:endParaRPr lang="en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24556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7704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D3C24CA-F09D-D746-8710-4BFA0D1003CF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95883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2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15C83E-4C06-7847-B1B2-5EA1E6484DB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07916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AC7CE2-B803-A341-92DC-09348186F4E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2632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 userDrawn="1"/>
        </p:nvSpPr>
        <p:spPr>
          <a:xfrm>
            <a:off x="1686909" y="1657204"/>
            <a:ext cx="5166891" cy="52007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 userDrawn="1"/>
        </p:nvSpPr>
        <p:spPr>
          <a:xfrm>
            <a:off x="6853800" y="1657204"/>
            <a:ext cx="5338199" cy="5200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551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8240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888E75B-06F1-764D-90C2-21FDDFD5D3A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3649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7387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9310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47499FB-D8B2-BB40-8058-AAE390A30478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59694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1F29B8-BB26-2742-B15B-3E34A08D2A82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951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 rot="16200000">
            <a:off x="9830692" y="-658044"/>
            <a:ext cx="1684761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9000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825" r="47301" b="41854"/>
          <a:stretch/>
        </p:blipFill>
        <p:spPr>
          <a:xfrm rot="16200000">
            <a:off x="10173622" y="-942586"/>
            <a:ext cx="106274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625AF3-5E73-3741-B3E0-C291B548763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9128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/>
          <a:stretch/>
        </p:blipFill>
        <p:spPr>
          <a:xfrm>
            <a:off x="6345977" y="893676"/>
            <a:ext cx="5706323" cy="50706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9310" y="749300"/>
            <a:ext cx="5359400" cy="5359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8004B7F-D5A9-0944-A659-E53445E204A6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8345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4721" y="1178560"/>
            <a:ext cx="5578555" cy="450088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F8B3DA8-E344-4F43-9C85-CA6C68C61A0E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54446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C99A3-670E-3D47-9C33-BCC74F0BDE6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7932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85072" y="1178560"/>
            <a:ext cx="5578555" cy="4500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FC34BD-7860-2B48-B7CD-3ED1D64EF2B2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42717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1966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9BEC277-B8E0-4542-A7E1-479CF20BE838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7995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1"/>
            <a:ext cx="735338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5673557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3"/>
            <a:ext cx="5673557" cy="445168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93084" y="1237680"/>
            <a:ext cx="3860800" cy="538945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3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595" y="361007"/>
            <a:ext cx="9657290" cy="666312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085" y="1237680"/>
            <a:ext cx="3860800" cy="5427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96595" y="1228897"/>
            <a:ext cx="5540155" cy="54275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94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3800" y="0"/>
            <a:ext cx="53382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500000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500000" cy="404370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694DF60-32C9-954F-9C35-D7B2DD5CAFDC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38543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8D7981A-9F51-AE45-98CC-CBF3A0C6AAF2}" type="datetime1">
              <a:t>14-05-2023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046143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9A4BE2-31F3-A549-8997-DF599352461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0769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D1066-FB45-3845-9CDC-5B994C4295CF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5460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610BD68-4F16-EE4B-89F4-8B760B0BF16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111182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543E42-590D-2E4E-8C57-E92B574E3B7D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7072736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F08911E-102F-8D4D-BCD4-E520353FDCD3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135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142618-DDE1-5240-8D3B-728C29213A49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07693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 userDrawn="1"/>
        </p:nvSpPr>
        <p:spPr>
          <a:xfrm>
            <a:off x="142873" y="1941792"/>
            <a:ext cx="5952652" cy="4188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212433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accent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438107"/>
            <a:ext cx="5057606" cy="147180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2286001"/>
            <a:ext cx="6095999" cy="384447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93084" y="-1224393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90158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4853D3-495A-2B45-9A55-1CD91DC6E6AB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62322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3617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5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06722" y="1165683"/>
            <a:ext cx="5578555" cy="45008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68D434-6EEF-A043-916B-48E5F63BD01D}" type="datetime1">
              <a:t>14-05-2023</a:t>
            </a:fld>
            <a:endParaRPr lang="en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5381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 b="45585"/>
          <a:stretch/>
        </p:blipFill>
        <p:spPr>
          <a:xfrm>
            <a:off x="2550239" y="2833282"/>
            <a:ext cx="7091520" cy="3429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EA48EE-223B-F64C-BAD5-5ABAC20D5251}" type="datetime1">
              <a:t>14-05-2023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30660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6910" y="1657205"/>
            <a:ext cx="908904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9A4C8A1-72AE-464E-8FCD-BE6D6CC3E333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981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EDF6B0-F5CD-E14B-A5A7-939223A3FAC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1368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25" r="44355" b="41854"/>
          <a:stretch/>
        </p:blipFill>
        <p:spPr>
          <a:xfrm>
            <a:off x="10964207" y="3963727"/>
            <a:ext cx="1273248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B363BC7-117B-7C42-849D-1BFCB9FAE5B8}" type="datetime1">
              <a:t>14-05-2023</a:t>
            </a:fld>
            <a:endParaRPr lang="en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8407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447938"/>
            <a:ext cx="9089040" cy="79753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6910" y="1657205"/>
            <a:ext cx="9089040" cy="44409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>
            <a:off x="488045" y="447939"/>
            <a:ext cx="853694" cy="8746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362689" y="3327135"/>
            <a:ext cx="1104405" cy="28372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2"/>
              </a:buBlip>
              <a:defRPr sz="1400"/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9074" y="6356349"/>
            <a:ext cx="8016876" cy="27958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86910" y="6356350"/>
            <a:ext cx="964215" cy="279582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200"/>
            </a:lvl1pPr>
          </a:lstStyle>
          <a:p>
            <a:fld id="{BAE43D5D-9ED8-6542-8FC8-5B1BBA98D061}" type="datetime1">
              <a:t>14-05-2023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5456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8" r:id="rId3"/>
    <p:sldLayoutId id="2147483660" r:id="rId4"/>
    <p:sldLayoutId id="2147483676" r:id="rId5"/>
    <p:sldLayoutId id="2147483677" r:id="rId6"/>
    <p:sldLayoutId id="2147483662" r:id="rId7"/>
    <p:sldLayoutId id="2147483650" r:id="rId8"/>
    <p:sldLayoutId id="2147483663" r:id="rId9"/>
    <p:sldLayoutId id="2147483652" r:id="rId10"/>
    <p:sldLayoutId id="2147483665" r:id="rId11"/>
    <p:sldLayoutId id="2147483664" r:id="rId12"/>
    <p:sldLayoutId id="2147483666" r:id="rId13"/>
    <p:sldLayoutId id="2147483678" r:id="rId14"/>
    <p:sldLayoutId id="2147483679" r:id="rId15"/>
    <p:sldLayoutId id="2147483680" r:id="rId16"/>
    <p:sldLayoutId id="2147483667" r:id="rId17"/>
    <p:sldLayoutId id="2147483675" r:id="rId18"/>
    <p:sldLayoutId id="2147483668" r:id="rId19"/>
    <p:sldLayoutId id="2147483661" r:id="rId20"/>
    <p:sldLayoutId id="2147483671" r:id="rId21"/>
    <p:sldLayoutId id="2147483681" r:id="rId22"/>
    <p:sldLayoutId id="2147483657" r:id="rId23"/>
    <p:sldLayoutId id="2147483669" r:id="rId24"/>
    <p:sldLayoutId id="2147483672" r:id="rId25"/>
    <p:sldLayoutId id="2147483654" r:id="rId26"/>
    <p:sldLayoutId id="2147483655" r:id="rId27"/>
    <p:sldLayoutId id="2147483674" r:id="rId28"/>
    <p:sldLayoutId id="2147483673" r:id="rId2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84150" indent="-184150" algn="l" defTabSz="914400" rtl="0" eaLnBrk="1" latinLnBrk="0" hangingPunct="1">
        <a:lnSpc>
          <a:spcPct val="100000"/>
        </a:lnSpc>
        <a:spcBef>
          <a:spcPts val="1000"/>
        </a:spcBef>
        <a:buFontTx/>
        <a:buBlip>
          <a:blip r:embed="rId32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2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541338" indent="-184150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2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715963" indent="-17462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2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889000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2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059" userDrawn="1">
          <p15:clr>
            <a:srgbClr val="F26B43"/>
          </p15:clr>
        </p15:guide>
        <p15:guide id="4" pos="67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2.pn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2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sass-lang.com/documentation/modules/color" TargetMode="Externa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70FB-D608-B540-907D-EC6090665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V3.1 - SASS / SCSS intro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024CB-6FF9-6E4E-B7D2-76CF60A7EE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a-DK" dirty="0" err="1"/>
              <a:t>Preprocessors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20526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9A32C5-E1F1-4D2A-8381-57AA4ECA4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SASS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E780D03-E5B2-4390-A94C-8C28CCB854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da-DK" dirty="0"/>
              <a:t>SASS = </a:t>
            </a:r>
            <a:r>
              <a:rPr lang="da-DK" dirty="0" err="1"/>
              <a:t>Syntactically</a:t>
            </a:r>
            <a:r>
              <a:rPr lang="da-DK" dirty="0"/>
              <a:t> </a:t>
            </a:r>
            <a:r>
              <a:rPr lang="da-DK" dirty="0" err="1"/>
              <a:t>Awesome</a:t>
            </a:r>
            <a:r>
              <a:rPr lang="da-DK" dirty="0"/>
              <a:t> Style </a:t>
            </a:r>
            <a:r>
              <a:rPr lang="da-DK" dirty="0" err="1"/>
              <a:t>Sheets</a:t>
            </a:r>
            <a:endParaRPr lang="da-DK" dirty="0"/>
          </a:p>
          <a:p>
            <a:r>
              <a:rPr lang="da-DK" dirty="0"/>
              <a:t>SASS er en CSS </a:t>
            </a:r>
            <a:r>
              <a:rPr lang="da-DK" dirty="0" err="1"/>
              <a:t>Preprocessor</a:t>
            </a:r>
            <a:endParaRPr lang="da-DK" dirty="0"/>
          </a:p>
          <a:p>
            <a:pPr lvl="1"/>
            <a:r>
              <a:rPr lang="da-DK" dirty="0"/>
              <a:t>En </a:t>
            </a:r>
            <a:r>
              <a:rPr lang="da-DK" dirty="0" err="1"/>
              <a:t>preprocessor</a:t>
            </a:r>
            <a:r>
              <a:rPr lang="da-DK" dirty="0"/>
              <a:t> betyder, at man processer et input til et output og det output bliver input et andet sted</a:t>
            </a:r>
          </a:p>
          <a:p>
            <a:pPr lvl="2"/>
            <a:r>
              <a:rPr lang="da-DK" dirty="0"/>
              <a:t>SASS </a:t>
            </a:r>
            <a:r>
              <a:rPr lang="da-DK" dirty="0" err="1"/>
              <a:t>processes</a:t>
            </a:r>
            <a:r>
              <a:rPr lang="da-DK" dirty="0"/>
              <a:t> til CSS, som bruges i en HTML-fil</a:t>
            </a:r>
          </a:p>
          <a:p>
            <a:pPr lvl="1"/>
            <a:r>
              <a:rPr lang="da-DK" dirty="0"/>
              <a:t>En </a:t>
            </a:r>
            <a:r>
              <a:rPr lang="da-DK" dirty="0" err="1"/>
              <a:t>preprocessor</a:t>
            </a:r>
            <a:r>
              <a:rPr lang="da-DK" dirty="0"/>
              <a:t> tilføjer flere muligheder og oftere en lettere måde at skrive kode på end originalsproget</a:t>
            </a:r>
          </a:p>
          <a:p>
            <a:r>
              <a:rPr lang="da-DK" dirty="0"/>
              <a:t>SASS giver bl.a. mulighed for at anvende:</a:t>
            </a:r>
          </a:p>
          <a:p>
            <a:pPr lvl="1"/>
            <a:r>
              <a:rPr lang="da-DK" dirty="0"/>
              <a:t>Loops / </a:t>
            </a:r>
            <a:r>
              <a:rPr lang="da-DK" dirty="0" err="1"/>
              <a:t>if-else</a:t>
            </a:r>
            <a:r>
              <a:rPr lang="da-DK" dirty="0"/>
              <a:t> sætninger / Funktioner</a:t>
            </a:r>
          </a:p>
          <a:p>
            <a:pPr lvl="1"/>
            <a:r>
              <a:rPr lang="da-DK" dirty="0" err="1"/>
              <a:t>Nesting</a:t>
            </a:r>
            <a:endParaRPr lang="da-DK" dirty="0"/>
          </a:p>
          <a:p>
            <a:pPr lvl="2"/>
            <a:r>
              <a:rPr lang="da-DK" dirty="0"/>
              <a:t>At skrive en CSS </a:t>
            </a:r>
            <a:r>
              <a:rPr lang="da-DK" dirty="0" err="1"/>
              <a:t>selector</a:t>
            </a:r>
            <a:r>
              <a:rPr lang="da-DK" dirty="0"/>
              <a:t> inden i en anden CSS </a:t>
            </a:r>
            <a:r>
              <a:rPr lang="da-DK" dirty="0" err="1"/>
              <a:t>selector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A7B83B5-9BB0-4F7B-9ABF-BCE7F7A100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ED48F109-626C-4C4F-8E6D-436A4CA098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" b="654"/>
          <a:stretch>
            <a:fillRect/>
          </a:stretch>
        </p:blipFill>
        <p:spPr>
          <a:xfrm>
            <a:off x="7493000" y="1238250"/>
            <a:ext cx="3860800" cy="5389563"/>
          </a:xfrm>
        </p:spPr>
      </p:pic>
    </p:spTree>
    <p:extLst>
      <p:ext uri="{BB962C8B-B14F-4D97-AF65-F5344CB8AC3E}">
        <p14:creationId xmlns:p14="http://schemas.microsoft.com/office/powerpoint/2010/main" val="2656997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37A9E-13D5-45F7-8DD8-0E4CE0547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65F0092-80CF-44F0-BE49-723F72F24C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SCSS = </a:t>
            </a:r>
            <a:r>
              <a:rPr lang="da-DK" dirty="0" err="1"/>
              <a:t>Sassy</a:t>
            </a:r>
            <a:r>
              <a:rPr lang="da-DK" dirty="0"/>
              <a:t> CSS</a:t>
            </a:r>
          </a:p>
          <a:p>
            <a:r>
              <a:rPr lang="da-DK" dirty="0"/>
              <a:t>SCSS er 2. generation af SASS</a:t>
            </a:r>
          </a:p>
          <a:p>
            <a:r>
              <a:rPr lang="da-DK" dirty="0"/>
              <a:t>SASS og SCSS kan de samme ting. Den vigtigste forskel er syntaksen:</a:t>
            </a:r>
          </a:p>
          <a:p>
            <a:pPr lvl="1"/>
            <a:r>
              <a:rPr lang="da-DK" b="1" dirty="0"/>
              <a:t>SASS</a:t>
            </a:r>
            <a:r>
              <a:rPr lang="da-DK" dirty="0"/>
              <a:t> skrives uden de tuborgklammer, som vi normalt kender fra CSS</a:t>
            </a:r>
          </a:p>
          <a:p>
            <a:pPr lvl="2"/>
            <a:r>
              <a:rPr lang="da-DK" dirty="0"/>
              <a:t>I stedet anvender SASS indrykning, så man skal have 100% styr på sin opsætning og indrykninger</a:t>
            </a:r>
          </a:p>
          <a:p>
            <a:pPr lvl="1"/>
            <a:r>
              <a:rPr lang="da-DK" b="1" dirty="0"/>
              <a:t>SASS</a:t>
            </a:r>
            <a:r>
              <a:rPr lang="da-DK" dirty="0"/>
              <a:t> anvender ikke semikolon efter hver linje</a:t>
            </a:r>
          </a:p>
          <a:p>
            <a:pPr lvl="1"/>
            <a:r>
              <a:rPr lang="da-DK" b="1" dirty="0"/>
              <a:t>SCSS</a:t>
            </a:r>
            <a:r>
              <a:rPr lang="da-DK" dirty="0"/>
              <a:t> skrives med tuborgklammer, som vi normalt kender fra CSS</a:t>
            </a:r>
          </a:p>
          <a:p>
            <a:pPr lvl="1"/>
            <a:r>
              <a:rPr lang="da-DK" b="1" dirty="0"/>
              <a:t>SCSS</a:t>
            </a:r>
            <a:r>
              <a:rPr lang="da-DK" dirty="0"/>
              <a:t> anvender semikolon efter hver linje</a:t>
            </a:r>
          </a:p>
          <a:p>
            <a:pPr lvl="2"/>
            <a:r>
              <a:rPr lang="da-DK" dirty="0"/>
              <a:t>SCSS er umiddelbart lettere at gå til, fordi syntaksen er den samme, som i normal CSS</a:t>
            </a:r>
          </a:p>
          <a:p>
            <a:r>
              <a:rPr lang="da-DK" dirty="0"/>
              <a:t>Både SASS og SCSS skal ”oversættes” (</a:t>
            </a:r>
            <a:r>
              <a:rPr lang="da-DK" dirty="0" err="1"/>
              <a:t>compiles</a:t>
            </a:r>
            <a:r>
              <a:rPr lang="da-DK" dirty="0"/>
              <a:t>) til normal CSS</a:t>
            </a:r>
          </a:p>
          <a:p>
            <a:pPr lvl="1"/>
            <a:r>
              <a:rPr lang="da-DK" dirty="0"/>
              <a:t>I VS Code vil du have en .</a:t>
            </a:r>
            <a:r>
              <a:rPr lang="da-DK" dirty="0" err="1"/>
              <a:t>scss</a:t>
            </a:r>
            <a:r>
              <a:rPr lang="da-DK" dirty="0"/>
              <a:t> fil, som </a:t>
            </a:r>
            <a:r>
              <a:rPr lang="da-DK" dirty="0" err="1"/>
              <a:t>compiles</a:t>
            </a:r>
            <a:r>
              <a:rPr lang="da-DK" dirty="0"/>
              <a:t> til en .css fil</a:t>
            </a:r>
          </a:p>
          <a:p>
            <a:pPr lvl="1"/>
            <a:r>
              <a:rPr lang="da-DK" dirty="0"/>
              <a:t>Du arbejder altid i .</a:t>
            </a:r>
            <a:r>
              <a:rPr lang="da-DK" dirty="0" err="1"/>
              <a:t>scss</a:t>
            </a:r>
            <a:r>
              <a:rPr lang="da-DK" dirty="0"/>
              <a:t> filen, men du henviser til den kompilerede .css fil i din .html fil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47DCBE4-5451-4114-B2F6-5F7F777BB7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tekst 2">
            <a:extLst>
              <a:ext uri="{FF2B5EF4-FFF2-40B4-BE49-F238E27FC236}">
                <a16:creationId xmlns:a16="http://schemas.microsoft.com/office/drawing/2014/main" id="{04020AC7-CFF4-4A38-9EF8-A150A57E076F}"/>
              </a:ext>
            </a:extLst>
          </p:cNvPr>
          <p:cNvSpPr txBox="1">
            <a:spLocks/>
          </p:cNvSpPr>
          <p:nvPr/>
        </p:nvSpPr>
        <p:spPr>
          <a:xfrm>
            <a:off x="7493084" y="1299013"/>
            <a:ext cx="3860800" cy="5192221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SASS */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.content-navigation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border-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#13484e		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#3bbfce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.border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10px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margin: 10px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endParaRPr lang="da-DK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SCSS */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.content-navigation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border-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#13484e;		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#3bbfce;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.border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10px;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margin: 10px;</a:t>
            </a:r>
          </a:p>
          <a:p>
            <a:pPr marL="72000" lvl="1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da-DK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401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89936-2074-480D-890C-67FFADEFE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i VS Code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292EBE0-3F94-4F0F-A3FF-7B8F0BF254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For at kunne </a:t>
            </a:r>
            <a:r>
              <a:rPr lang="da-DK" dirty="0" err="1"/>
              <a:t>compile</a:t>
            </a:r>
            <a:r>
              <a:rPr lang="da-DK" dirty="0"/>
              <a:t> din .</a:t>
            </a:r>
            <a:r>
              <a:rPr lang="da-DK" dirty="0" err="1"/>
              <a:t>scss</a:t>
            </a:r>
            <a:r>
              <a:rPr lang="da-DK" dirty="0"/>
              <a:t> fil i realtid i VS Code skal du installere en </a:t>
            </a:r>
            <a:r>
              <a:rPr lang="da-DK" dirty="0" err="1"/>
              <a:t>extension</a:t>
            </a:r>
            <a:r>
              <a:rPr lang="da-DK" dirty="0"/>
              <a:t>: Live Sass Compiler</a:t>
            </a:r>
          </a:p>
          <a:p>
            <a:r>
              <a:rPr lang="da-DK" dirty="0"/>
              <a:t>Du kan sætte Live Sass Compiler til at overvåge dine filer og </a:t>
            </a:r>
            <a:r>
              <a:rPr lang="da-DK" dirty="0" err="1"/>
              <a:t>compile</a:t>
            </a:r>
            <a:r>
              <a:rPr lang="da-DK" dirty="0"/>
              <a:t> til .css, hver gang du gemmer din .</a:t>
            </a:r>
            <a:r>
              <a:rPr lang="da-DK" dirty="0" err="1"/>
              <a:t>scss</a:t>
            </a:r>
            <a:r>
              <a:rPr lang="da-DK" dirty="0"/>
              <a:t> fil</a:t>
            </a:r>
          </a:p>
          <a:p>
            <a:r>
              <a:rPr lang="da-DK" dirty="0"/>
              <a:t>Første gang du gemmer din .</a:t>
            </a:r>
            <a:r>
              <a:rPr lang="da-DK" dirty="0" err="1"/>
              <a:t>scss</a:t>
            </a:r>
            <a:r>
              <a:rPr lang="da-DK" dirty="0"/>
              <a:t> fil opretter Live Sass Compiler automatisk en .css fil med samme navn</a:t>
            </a:r>
          </a:p>
          <a:p>
            <a:r>
              <a:rPr lang="da-DK" dirty="0"/>
              <a:t>Live Sass Compiler opretter også en .</a:t>
            </a:r>
            <a:r>
              <a:rPr lang="da-DK" dirty="0" err="1"/>
              <a:t>map</a:t>
            </a:r>
            <a:r>
              <a:rPr lang="da-DK" dirty="0"/>
              <a:t> fil, som den bruger til selv at vide fra hvilken .</a:t>
            </a:r>
            <a:r>
              <a:rPr lang="da-DK" dirty="0" err="1"/>
              <a:t>scss</a:t>
            </a:r>
            <a:r>
              <a:rPr lang="da-DK" dirty="0"/>
              <a:t> fil koden kommer</a:t>
            </a:r>
          </a:p>
        </p:txBody>
      </p:sp>
      <p:pic>
        <p:nvPicPr>
          <p:cNvPr id="12" name="Billede 11">
            <a:extLst>
              <a:ext uri="{FF2B5EF4-FFF2-40B4-BE49-F238E27FC236}">
                <a16:creationId xmlns:a16="http://schemas.microsoft.com/office/drawing/2014/main" id="{F99D0957-9333-449F-A581-C9D0D730D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595" y="1237680"/>
            <a:ext cx="5629115" cy="315160"/>
          </a:xfrm>
          <a:prstGeom prst="rect">
            <a:avLst/>
          </a:prstGeom>
        </p:spPr>
      </p:pic>
      <p:sp>
        <p:nvSpPr>
          <p:cNvPr id="15" name="Rektangel 14">
            <a:extLst>
              <a:ext uri="{FF2B5EF4-FFF2-40B4-BE49-F238E27FC236}">
                <a16:creationId xmlns:a16="http://schemas.microsoft.com/office/drawing/2014/main" id="{4A7731CD-426F-4406-838B-588930104708}"/>
              </a:ext>
            </a:extLst>
          </p:cNvPr>
          <p:cNvSpPr/>
          <p:nvPr/>
        </p:nvSpPr>
        <p:spPr>
          <a:xfrm>
            <a:off x="1696594" y="1164109"/>
            <a:ext cx="1183239" cy="444126"/>
          </a:xfrm>
          <a:prstGeom prst="rect">
            <a:avLst/>
          </a:prstGeom>
          <a:noFill/>
          <a:ln w="38100" cap="flat">
            <a:solidFill>
              <a:srgbClr val="F15A40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3400" b="0" i="0" u="none" strike="noStrike" cap="none" spc="0" normalizeH="0" baseline="0">
              <a:ln>
                <a:noFill/>
              </a:ln>
              <a:solidFill>
                <a:srgbClr val="66635F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cxnSp>
        <p:nvCxnSpPr>
          <p:cNvPr id="16" name="Lige forbindelse 15">
            <a:extLst>
              <a:ext uri="{FF2B5EF4-FFF2-40B4-BE49-F238E27FC236}">
                <a16:creationId xmlns:a16="http://schemas.microsoft.com/office/drawing/2014/main" id="{4959CCDB-95AE-43F1-BE09-713624EFDB05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2288214" y="1608235"/>
            <a:ext cx="591619" cy="380727"/>
          </a:xfrm>
          <a:prstGeom prst="line">
            <a:avLst/>
          </a:prstGeom>
          <a:noFill/>
          <a:ln w="38100" cap="flat">
            <a:solidFill>
              <a:srgbClr val="F15A4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Pladsholder til indhold 2">
            <a:extLst>
              <a:ext uri="{FF2B5EF4-FFF2-40B4-BE49-F238E27FC236}">
                <a16:creationId xmlns:a16="http://schemas.microsoft.com/office/drawing/2014/main" id="{90507082-F2DE-4945-9A75-F3D9FF018F3B}"/>
              </a:ext>
            </a:extLst>
          </p:cNvPr>
          <p:cNvSpPr txBox="1">
            <a:spLocks/>
          </p:cNvSpPr>
          <p:nvPr/>
        </p:nvSpPr>
        <p:spPr>
          <a:xfrm>
            <a:off x="1652153" y="1988962"/>
            <a:ext cx="5673557" cy="315160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184150" indent="-1841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57188" indent="-1730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41338" indent="-1841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715963" indent="-1746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889000" indent="-1730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/>
              <a:t>Klik på ”Watch Sass” for at starte overvågningen</a:t>
            </a:r>
          </a:p>
        </p:txBody>
      </p:sp>
      <p:pic>
        <p:nvPicPr>
          <p:cNvPr id="26" name="Billede 25">
            <a:extLst>
              <a:ext uri="{FF2B5EF4-FFF2-40B4-BE49-F238E27FC236}">
                <a16:creationId xmlns:a16="http://schemas.microsoft.com/office/drawing/2014/main" id="{BA7D35AB-3E03-4098-B78A-3AA77A8A07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6595" y="2569878"/>
            <a:ext cx="5673557" cy="323690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10764BC8-F7B2-4704-8574-367687310805}"/>
              </a:ext>
            </a:extLst>
          </p:cNvPr>
          <p:cNvSpPr/>
          <p:nvPr/>
        </p:nvSpPr>
        <p:spPr>
          <a:xfrm>
            <a:off x="1652153" y="2506479"/>
            <a:ext cx="1183239" cy="444126"/>
          </a:xfrm>
          <a:prstGeom prst="rect">
            <a:avLst/>
          </a:prstGeom>
          <a:noFill/>
          <a:ln w="38100" cap="flat">
            <a:solidFill>
              <a:srgbClr val="F15A40"/>
            </a:solidFill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3400" b="0" i="0" u="none" strike="noStrike" cap="none" spc="0" normalizeH="0" baseline="0">
              <a:ln>
                <a:noFill/>
              </a:ln>
              <a:solidFill>
                <a:srgbClr val="66635F"/>
              </a:solidFill>
              <a:effectLst/>
              <a:uFillTx/>
              <a:latin typeface="+mn-lt"/>
              <a:ea typeface="+mn-ea"/>
              <a:cs typeface="+mn-cs"/>
              <a:sym typeface="IBM Plex Mono"/>
            </a:endParaRPr>
          </a:p>
        </p:txBody>
      </p:sp>
      <p:cxnSp>
        <p:nvCxnSpPr>
          <p:cNvPr id="28" name="Lige forbindelse 27">
            <a:extLst>
              <a:ext uri="{FF2B5EF4-FFF2-40B4-BE49-F238E27FC236}">
                <a16:creationId xmlns:a16="http://schemas.microsoft.com/office/drawing/2014/main" id="{B4194FDF-F87A-45AC-B983-11757890C75B}"/>
              </a:ext>
            </a:extLst>
          </p:cNvPr>
          <p:cNvCxnSpPr>
            <a:cxnSpLocks/>
            <a:endCxn id="27" idx="2"/>
          </p:cNvCxnSpPr>
          <p:nvPr/>
        </p:nvCxnSpPr>
        <p:spPr>
          <a:xfrm flipH="1" flipV="1">
            <a:off x="2243773" y="2950605"/>
            <a:ext cx="591619" cy="380727"/>
          </a:xfrm>
          <a:prstGeom prst="line">
            <a:avLst/>
          </a:prstGeom>
          <a:noFill/>
          <a:ln w="38100" cap="flat">
            <a:solidFill>
              <a:srgbClr val="F15A4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Pladsholder til indhold 2">
            <a:extLst>
              <a:ext uri="{FF2B5EF4-FFF2-40B4-BE49-F238E27FC236}">
                <a16:creationId xmlns:a16="http://schemas.microsoft.com/office/drawing/2014/main" id="{A9283F21-E7C4-42B2-8A7C-0BCB359C3737}"/>
              </a:ext>
            </a:extLst>
          </p:cNvPr>
          <p:cNvSpPr txBox="1">
            <a:spLocks/>
          </p:cNvSpPr>
          <p:nvPr/>
        </p:nvSpPr>
        <p:spPr>
          <a:xfrm>
            <a:off x="1652152" y="3388369"/>
            <a:ext cx="5673557" cy="315160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184150" indent="-1841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57188" indent="-1730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41338" indent="-1841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715963" indent="-1746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889000" indent="-1730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Blip>
                <a:blip r:embed="rId4"/>
              </a:buBlip>
              <a:tabLst/>
              <a:defRPr sz="2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/>
              <a:t>Klik på ”</a:t>
            </a:r>
            <a:r>
              <a:rPr lang="da-DK" dirty="0" err="1"/>
              <a:t>Watching</a:t>
            </a:r>
            <a:r>
              <a:rPr lang="da-DK" dirty="0"/>
              <a:t>” for at stoppe overvågningen</a:t>
            </a:r>
          </a:p>
        </p:txBody>
      </p:sp>
      <p:graphicFrame>
        <p:nvGraphicFramePr>
          <p:cNvPr id="30" name="Objekt 29">
            <a:extLst>
              <a:ext uri="{FF2B5EF4-FFF2-40B4-BE49-F238E27FC236}">
                <a16:creationId xmlns:a16="http://schemas.microsoft.com/office/drawing/2014/main" id="{1862C7D7-9BC5-4042-A60D-A2D8782DF8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7296476"/>
              </p:ext>
            </p:extLst>
          </p:nvPr>
        </p:nvGraphicFramePr>
        <p:xfrm>
          <a:off x="1652152" y="4286567"/>
          <a:ext cx="2096491" cy="8883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r:id="rId6" imgW="2996640" imgH="1269720" progId="">
                  <p:embed/>
                </p:oleObj>
              </mc:Choice>
              <mc:Fallback>
                <p:oleObj r:id="rId6" imgW="2996640" imgH="1269720" progId="">
                  <p:embed/>
                  <p:pic>
                    <p:nvPicPr>
                      <p:cNvPr id="30" name="Objekt 29">
                        <a:extLst>
                          <a:ext uri="{FF2B5EF4-FFF2-40B4-BE49-F238E27FC236}">
                            <a16:creationId xmlns:a16="http://schemas.microsoft.com/office/drawing/2014/main" id="{1862C7D7-9BC5-4042-A60D-A2D8782DF8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52152" y="4286567"/>
                        <a:ext cx="2096491" cy="8883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" name="Lige pilforbindelse 30">
            <a:extLst>
              <a:ext uri="{FF2B5EF4-FFF2-40B4-BE49-F238E27FC236}">
                <a16:creationId xmlns:a16="http://schemas.microsoft.com/office/drawing/2014/main" id="{DA0AD7AB-A739-472E-ACE4-6F5741613470}"/>
              </a:ext>
            </a:extLst>
          </p:cNvPr>
          <p:cNvCxnSpPr>
            <a:cxnSpLocks/>
          </p:cNvCxnSpPr>
          <p:nvPr/>
        </p:nvCxnSpPr>
        <p:spPr>
          <a:xfrm>
            <a:off x="3935998" y="4730738"/>
            <a:ext cx="1024885" cy="0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Lige pilforbindelse 33">
            <a:extLst>
              <a:ext uri="{FF2B5EF4-FFF2-40B4-BE49-F238E27FC236}">
                <a16:creationId xmlns:a16="http://schemas.microsoft.com/office/drawing/2014/main" id="{109B36D7-43E1-48BD-9BF5-DAF5213C28CA}"/>
              </a:ext>
            </a:extLst>
          </p:cNvPr>
          <p:cNvCxnSpPr>
            <a:cxnSpLocks/>
          </p:cNvCxnSpPr>
          <p:nvPr/>
        </p:nvCxnSpPr>
        <p:spPr>
          <a:xfrm>
            <a:off x="4533373" y="4787776"/>
            <a:ext cx="1457524" cy="857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Billede 36">
            <a:extLst>
              <a:ext uri="{FF2B5EF4-FFF2-40B4-BE49-F238E27FC236}">
                <a16:creationId xmlns:a16="http://schemas.microsoft.com/office/drawing/2014/main" id="{DC20BA2F-8511-442D-A4A6-15C0DF689E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29218" y="4286567"/>
            <a:ext cx="2096491" cy="14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4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344A58-D50F-4138-8AB2-40B8DD2F7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Skjulte kommentarer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AE33660-A118-4916-84BB-426AB9850A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SCSS anvender kommentering på samme måde som CSS</a:t>
            </a:r>
            <a:br>
              <a:rPr lang="da-DK" dirty="0"/>
            </a:br>
            <a:br>
              <a:rPr lang="da-DK" dirty="0"/>
            </a:br>
            <a:r>
              <a:rPr lang="da-DK" dirty="0"/>
              <a:t>/* Kommentar her */</a:t>
            </a:r>
            <a:br>
              <a:rPr lang="da-DK" dirty="0"/>
            </a:br>
            <a:endParaRPr lang="da-DK" dirty="0"/>
          </a:p>
          <a:p>
            <a:r>
              <a:rPr lang="da-DK" dirty="0"/>
              <a:t>De kommentarer, du skriver med /* */ bliver også kompileret med over i den .css fil, der bliver genereret</a:t>
            </a:r>
            <a:br>
              <a:rPr lang="da-DK" dirty="0"/>
            </a:br>
            <a:endParaRPr lang="da-DK" dirty="0"/>
          </a:p>
          <a:p>
            <a:r>
              <a:rPr lang="da-DK" dirty="0"/>
              <a:t>SCSS kan også skrive ”skjulte” kommentarer, som ikke bliver kompileret med over i .css-filen</a:t>
            </a:r>
          </a:p>
          <a:p>
            <a:r>
              <a:rPr lang="da-DK" dirty="0"/>
              <a:t>Skjulte kommentarer skrives med //</a:t>
            </a:r>
            <a:br>
              <a:rPr lang="da-DK" dirty="0"/>
            </a:br>
            <a:br>
              <a:rPr lang="da-DK" dirty="0"/>
            </a:br>
            <a:r>
              <a:rPr lang="da-DK" dirty="0"/>
              <a:t>// Kommentar her</a:t>
            </a:r>
            <a:br>
              <a:rPr lang="da-DK" dirty="0"/>
            </a:br>
            <a:endParaRPr lang="da-DK" dirty="0"/>
          </a:p>
          <a:p>
            <a:r>
              <a:rPr lang="da-DK" dirty="0"/>
              <a:t>Denne kommentar vil kun kunne ses i din .</a:t>
            </a:r>
            <a:r>
              <a:rPr lang="da-DK" dirty="0" err="1"/>
              <a:t>scss</a:t>
            </a:r>
            <a:r>
              <a:rPr lang="da-DK" dirty="0"/>
              <a:t> fil og ikke i din .css fil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009D45F8-20CB-449B-BDE7-8585F0346F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C392A9CF-00E0-4E93-BDA4-22534A04CB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" b="648"/>
          <a:stretch>
            <a:fillRect/>
          </a:stretch>
        </p:blipFill>
        <p:spPr>
          <a:xfrm>
            <a:off x="7493000" y="1238250"/>
            <a:ext cx="3860800" cy="5389563"/>
          </a:xfrm>
        </p:spPr>
      </p:pic>
    </p:spTree>
    <p:extLst>
      <p:ext uri="{BB962C8B-B14F-4D97-AF65-F5344CB8AC3E}">
        <p14:creationId xmlns:p14="http://schemas.microsoft.com/office/powerpoint/2010/main" val="1230423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7B5DC-CBB4-4F27-9D6E-346864F8E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Variabler i CSS/SCSS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DBBB081-47F9-474A-B6F1-B63B15363F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Variabler i CSS:</a:t>
            </a:r>
          </a:p>
          <a:p>
            <a:pPr lvl="1"/>
            <a:r>
              <a:rPr lang="da-DK" dirty="0"/>
              <a:t>Starter med -- </a:t>
            </a:r>
          </a:p>
          <a:p>
            <a:pPr lvl="1"/>
            <a:r>
              <a:rPr lang="da-DK" dirty="0"/>
              <a:t>Kan kun anvendes på det element, hvor den er defineret</a:t>
            </a:r>
          </a:p>
          <a:p>
            <a:pPr lvl="2"/>
            <a:r>
              <a:rPr lang="da-DK" dirty="0"/>
              <a:t>Derfor defineres de ofte på </a:t>
            </a:r>
            <a:r>
              <a:rPr lang="da-DK" dirty="0" err="1"/>
              <a:t>root</a:t>
            </a:r>
            <a:r>
              <a:rPr lang="da-DK" dirty="0"/>
              <a:t>-elementet, så de kan bruges på alle underliggende elementer</a:t>
            </a:r>
          </a:p>
          <a:p>
            <a:r>
              <a:rPr lang="da-DK" dirty="0"/>
              <a:t>Variabler i SCSS:</a:t>
            </a:r>
          </a:p>
          <a:p>
            <a:pPr lvl="1"/>
            <a:r>
              <a:rPr lang="da-DK" dirty="0"/>
              <a:t>Starter med $</a:t>
            </a:r>
          </a:p>
          <a:p>
            <a:pPr lvl="1"/>
            <a:r>
              <a:rPr lang="da-DK" dirty="0"/>
              <a:t>Har globalt </a:t>
            </a:r>
            <a:r>
              <a:rPr lang="da-DK" dirty="0" err="1"/>
              <a:t>scope</a:t>
            </a:r>
            <a:r>
              <a:rPr lang="da-DK" dirty="0"/>
              <a:t>: kan anvendes overalt i dit </a:t>
            </a:r>
            <a:r>
              <a:rPr lang="da-DK" dirty="0" err="1"/>
              <a:t>scss</a:t>
            </a:r>
            <a:r>
              <a:rPr lang="da-DK" dirty="0"/>
              <a:t> dokument uanset hvor de er defineret henne</a:t>
            </a:r>
          </a:p>
          <a:p>
            <a:pPr lvl="1"/>
            <a:r>
              <a:rPr lang="da-DK" dirty="0"/>
              <a:t>Kan bruges med interpolation, fx</a:t>
            </a:r>
          </a:p>
          <a:p>
            <a:pPr lvl="2"/>
            <a:r>
              <a:rPr lang="da-DK" dirty="0"/>
              <a:t>$</a:t>
            </a:r>
            <a:r>
              <a:rPr lang="da-DK" dirty="0" err="1"/>
              <a:t>colorscheme</a:t>
            </a:r>
            <a:r>
              <a:rPr lang="da-DK" dirty="0"/>
              <a:t>: light;</a:t>
            </a:r>
            <a:br>
              <a:rPr lang="da-DK" dirty="0"/>
            </a:br>
            <a:br>
              <a:rPr lang="da-DK" dirty="0"/>
            </a:br>
            <a:r>
              <a:rPr lang="da-DK" dirty="0"/>
              <a:t>.header-#{$</a:t>
            </a:r>
            <a:r>
              <a:rPr lang="da-DK" dirty="0" err="1"/>
              <a:t>colorscheme</a:t>
            </a:r>
            <a:r>
              <a:rPr lang="da-DK" dirty="0"/>
              <a:t>};</a:t>
            </a:r>
          </a:p>
          <a:p>
            <a:pPr lvl="2"/>
            <a:r>
              <a:rPr lang="da-DK" dirty="0"/>
              <a:t>Bruges ofte i funktioner eller </a:t>
            </a:r>
            <a:r>
              <a:rPr lang="da-DK" dirty="0" err="1"/>
              <a:t>mixins</a:t>
            </a:r>
            <a:r>
              <a:rPr lang="da-DK" dirty="0"/>
              <a:t> hvor man overfører et argument og lægger det i en variabel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6AFF2C5-E8CC-4696-86A9-24B50FB778F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C28B42AA-5054-4A00-8A25-64F5B6A8A72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>
          <a:xfrm>
            <a:off x="7493000" y="1238250"/>
            <a:ext cx="3860800" cy="5389563"/>
          </a:xfrm>
        </p:spPr>
      </p:pic>
    </p:spTree>
    <p:extLst>
      <p:ext uri="{BB962C8B-B14F-4D97-AF65-F5344CB8AC3E}">
        <p14:creationId xmlns:p14="http://schemas.microsoft.com/office/powerpoint/2010/main" val="1788005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0F3957-513E-4902-A62C-8EAC51608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og farver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1207522-EB09-444A-B465-AB158CE8E4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a-DK" dirty="0"/>
              <a:t>Du kan manipulere dine farve-variabler med indbyggede funktioner i SCSS</a:t>
            </a:r>
          </a:p>
          <a:p>
            <a:pPr>
              <a:tabLst>
                <a:tab pos="3227388" algn="l"/>
              </a:tabLst>
            </a:pPr>
            <a:r>
              <a:rPr lang="da-DK" dirty="0" err="1"/>
              <a:t>Lighten</a:t>
            </a:r>
            <a:r>
              <a:rPr lang="da-DK" dirty="0"/>
              <a:t>($variabel, $værdi)	gør din farve lysere</a:t>
            </a:r>
          </a:p>
          <a:p>
            <a:pPr>
              <a:tabLst>
                <a:tab pos="3227388" algn="l"/>
              </a:tabLst>
            </a:pPr>
            <a:r>
              <a:rPr lang="da-DK" dirty="0" err="1"/>
              <a:t>Darken</a:t>
            </a:r>
            <a:r>
              <a:rPr lang="da-DK" dirty="0"/>
              <a:t>($variabel, $værdi)	gør din farve mørkere</a:t>
            </a:r>
          </a:p>
          <a:p>
            <a:pPr>
              <a:tabLst>
                <a:tab pos="3227388" algn="l"/>
              </a:tabLst>
            </a:pPr>
            <a:r>
              <a:rPr lang="da-DK" dirty="0" err="1"/>
              <a:t>Adjust</a:t>
            </a:r>
            <a:r>
              <a:rPr lang="da-DK" dirty="0"/>
              <a:t>-hue($variabel, $</a:t>
            </a:r>
            <a:r>
              <a:rPr lang="da-DK" dirty="0" err="1"/>
              <a:t>antalgrader</a:t>
            </a:r>
            <a:r>
              <a:rPr lang="da-DK" dirty="0"/>
              <a:t>)	ændrer din farve fra hue-hjulet</a:t>
            </a:r>
            <a:br>
              <a:rPr lang="da-DK" dirty="0"/>
            </a:br>
            <a:endParaRPr lang="da-DK" dirty="0"/>
          </a:p>
          <a:p>
            <a:pPr>
              <a:tabLst>
                <a:tab pos="536575" algn="l"/>
              </a:tabLst>
            </a:pPr>
            <a:r>
              <a:rPr lang="da-DK" dirty="0"/>
              <a:t>Det anbefales dog generelt at bruge den nyere funktion ”</a:t>
            </a:r>
            <a:r>
              <a:rPr lang="da-DK" dirty="0" err="1"/>
              <a:t>scale-color</a:t>
            </a:r>
            <a:r>
              <a:rPr lang="da-DK" dirty="0"/>
              <a:t>”, som skalerer proportionelt i stedet for at skalere med en fast værdi, som </a:t>
            </a:r>
            <a:r>
              <a:rPr lang="da-DK" dirty="0" err="1"/>
              <a:t>lighten</a:t>
            </a:r>
            <a:r>
              <a:rPr lang="da-DK" dirty="0"/>
              <a:t> og </a:t>
            </a:r>
            <a:r>
              <a:rPr lang="da-DK" dirty="0" err="1"/>
              <a:t>darken</a:t>
            </a:r>
            <a:r>
              <a:rPr lang="da-DK" dirty="0"/>
              <a:t> gør</a:t>
            </a:r>
            <a:br>
              <a:rPr lang="da-DK" dirty="0"/>
            </a:br>
            <a:br>
              <a:rPr lang="da-DK" dirty="0"/>
            </a:br>
            <a:r>
              <a:rPr lang="da-DK" dirty="0"/>
              <a:t>Du kan bl.a. </a:t>
            </a:r>
            <a:r>
              <a:rPr lang="da-DK" dirty="0" err="1"/>
              <a:t>scale</a:t>
            </a:r>
            <a:r>
              <a:rPr lang="da-DK" dirty="0"/>
              <a:t> på $</a:t>
            </a:r>
            <a:r>
              <a:rPr lang="da-DK" dirty="0" err="1"/>
              <a:t>lightness</a:t>
            </a:r>
            <a:r>
              <a:rPr lang="da-DK" dirty="0"/>
              <a:t>, $</a:t>
            </a:r>
            <a:r>
              <a:rPr lang="da-DK" dirty="0" err="1"/>
              <a:t>saturation</a:t>
            </a:r>
            <a:r>
              <a:rPr lang="da-DK" dirty="0"/>
              <a:t> og $</a:t>
            </a:r>
            <a:r>
              <a:rPr lang="da-DK" dirty="0" err="1"/>
              <a:t>alpha</a:t>
            </a:r>
            <a:r>
              <a:rPr lang="da-DK" dirty="0"/>
              <a:t> (gennemsigtighed)</a:t>
            </a:r>
            <a:br>
              <a:rPr lang="da-DK" dirty="0"/>
            </a:br>
            <a:br>
              <a:rPr lang="da-DK" dirty="0"/>
            </a:b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li:hover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scale-color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($nav-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$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lightness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20%);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Læs mere om farvemanipulation med SASS og SCSS her: </a:t>
            </a:r>
            <a:r>
              <a:rPr lang="en-US" dirty="0">
                <a:hlinkClick r:id="rId2"/>
              </a:rPr>
              <a:t>https://sass-lang.com/documentation/modules/color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361D5C5-D10B-4252-AB54-F9701527C9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6" name="Pladsholder til billede 7">
            <a:extLst>
              <a:ext uri="{FF2B5EF4-FFF2-40B4-BE49-F238E27FC236}">
                <a16:creationId xmlns:a16="http://schemas.microsoft.com/office/drawing/2014/main" id="{E134D4CE-9CBF-4625-B412-E99C8C1993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" b="644"/>
          <a:stretch>
            <a:fillRect/>
          </a:stretch>
        </p:blipFill>
        <p:spPr>
          <a:xfrm>
            <a:off x="7493000" y="1238250"/>
            <a:ext cx="3860800" cy="5389563"/>
          </a:xfrm>
        </p:spPr>
      </p:pic>
    </p:spTree>
    <p:extLst>
      <p:ext uri="{BB962C8B-B14F-4D97-AF65-F5344CB8AC3E}">
        <p14:creationId xmlns:p14="http://schemas.microsoft.com/office/powerpoint/2010/main" val="3766550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34D391-041F-4465-81DF-CD1DDC07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Nesting</a:t>
            </a:r>
            <a:r>
              <a:rPr lang="da-DK" dirty="0"/>
              <a:t> i CSS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E1420E5-644C-4DFE-BCD0-C8CC4AA6E5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tabLst>
                <a:tab pos="536575" algn="l"/>
                <a:tab pos="893763" algn="l"/>
                <a:tab pos="2690813" algn="l"/>
                <a:tab pos="3048000" algn="l"/>
              </a:tabLst>
            </a:pPr>
            <a:r>
              <a:rPr lang="da-DK" dirty="0" err="1"/>
              <a:t>Nesting</a:t>
            </a:r>
            <a:r>
              <a:rPr lang="da-DK" dirty="0"/>
              <a:t> betyder, at man kan skrive </a:t>
            </a:r>
            <a:r>
              <a:rPr lang="da-DK" dirty="0" err="1"/>
              <a:t>selectors</a:t>
            </a:r>
            <a:r>
              <a:rPr lang="da-DK" dirty="0"/>
              <a:t> inde i hinanden:</a:t>
            </a:r>
            <a:br>
              <a:rPr lang="da-DK" dirty="0"/>
            </a:br>
            <a:br>
              <a:rPr lang="da-DK" dirty="0"/>
            </a:br>
            <a:r>
              <a:rPr lang="da-DK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SCSS */	/* CSS */</a:t>
            </a:r>
            <a:br>
              <a:rPr lang="da-DK" sz="15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{		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margin: 0; 		margin: 0;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		}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li {					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10px;	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li {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}			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10px;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		}				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Det anbefales ikke at gå dybere ned end 2. eller allerhøjst 3. niveau, for så kan man risikere at løbe ind i problemer, når SCSS koden skal </a:t>
            </a:r>
            <a:r>
              <a:rPr lang="da-DK" dirty="0" err="1"/>
              <a:t>compiles</a:t>
            </a:r>
            <a:endParaRPr lang="da-DK" dirty="0"/>
          </a:p>
          <a:p>
            <a:r>
              <a:rPr lang="da-DK" dirty="0"/>
              <a:t>Man kan altid komme ud af en dyb nesting ved at bruge @at-</a:t>
            </a:r>
            <a:r>
              <a:rPr lang="da-DK" dirty="0" err="1"/>
              <a:t>root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D3D493A7-959B-4F94-A3FD-61C36A04A5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tekst 2">
            <a:extLst>
              <a:ext uri="{FF2B5EF4-FFF2-40B4-BE49-F238E27FC236}">
                <a16:creationId xmlns:a16="http://schemas.microsoft.com/office/drawing/2014/main" id="{53F0D014-9086-4D05-9D9A-4A4B3A2AAF93}"/>
              </a:ext>
            </a:extLst>
          </p:cNvPr>
          <p:cNvSpPr txBox="1">
            <a:spLocks/>
          </p:cNvSpPr>
          <p:nvPr/>
        </p:nvSpPr>
        <p:spPr>
          <a:xfrm>
            <a:off x="7493084" y="1299013"/>
            <a:ext cx="3860800" cy="5192221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SCSS */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grandparent</a:t>
            </a:r>
            <a:b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da-DK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</a:t>
            </a:r>
            <a:b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@at-</a:t>
            </a:r>
            <a:r>
              <a:rPr lang="da-DK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r>
              <a:rPr lang="da-DK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child</a:t>
            </a:r>
            <a:endParaRPr lang="da-DK" sz="12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{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…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endParaRPr lang="da-DK" sz="12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CSS */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child</a:t>
            </a:r>
            <a:endParaRPr lang="da-DK" sz="12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 marL="216000" lvl="1" indent="0" defTabSz="447675">
              <a:lnSpc>
                <a:spcPct val="170000"/>
              </a:lnSpc>
              <a:spcBef>
                <a:spcPts val="0"/>
              </a:spcBef>
              <a:buNone/>
              <a:tabLst>
                <a:tab pos="536575" algn="l"/>
              </a:tabLst>
            </a:pPr>
            <a:r>
              <a:rPr lang="da-DK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63350298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Props1.xml><?xml version="1.0" encoding="utf-8"?>
<ds:datastoreItem xmlns:ds="http://schemas.openxmlformats.org/officeDocument/2006/customXml" ds:itemID="{98483B18-761B-452D-B761-0D36C0FA65B5}"/>
</file>

<file path=customXml/itemProps2.xml><?xml version="1.0" encoding="utf-8"?>
<ds:datastoreItem xmlns:ds="http://schemas.openxmlformats.org/officeDocument/2006/customXml" ds:itemID="{DE3C21CD-74A2-47A9-826A-0451C39C6612}"/>
</file>

<file path=customXml/itemProps3.xml><?xml version="1.0" encoding="utf-8"?>
<ds:datastoreItem xmlns:ds="http://schemas.openxmlformats.org/officeDocument/2006/customXml" ds:itemID="{ED78DB61-FEE0-4F9A-B8F0-2E7DA997D157}"/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929</Words>
  <Application>Microsoft Office PowerPoint</Application>
  <PresentationFormat>Widescreen</PresentationFormat>
  <Paragraphs>94</Paragraphs>
  <Slides>8</Slides>
  <Notes>0</Notes>
  <HiddenSlides>0</HiddenSlides>
  <MMClips>0</MMClips>
  <ScaleCrop>false</ScaleCrop>
  <HeadingPairs>
    <vt:vector size="8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Integrerede OLE-servere</vt:lpstr>
      </vt:variant>
      <vt:variant>
        <vt:i4>0</vt:i4>
      </vt:variant>
      <vt:variant>
        <vt:lpstr>Slidetitler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IBM Plex Mono</vt:lpstr>
      <vt:lpstr>Zapf Dingbats</vt:lpstr>
      <vt:lpstr>AspIT</vt:lpstr>
      <vt:lpstr>V3.1 - SASS / SCSS intro</vt:lpstr>
      <vt:lpstr>SASS</vt:lpstr>
      <vt:lpstr>SCSS</vt:lpstr>
      <vt:lpstr>SCSS i VS Code</vt:lpstr>
      <vt:lpstr>Skjulte kommentarer</vt:lpstr>
      <vt:lpstr>Variabler i CSS/SCSS</vt:lpstr>
      <vt:lpstr>SCSS og farver</vt:lpstr>
      <vt:lpstr>Nesting i CSS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Joachim Jensen</dc:creator>
  <cp:lastModifiedBy>Hanne Lund</cp:lastModifiedBy>
  <cp:revision>145</cp:revision>
  <dcterms:created xsi:type="dcterms:W3CDTF">2020-12-15T07:58:15Z</dcterms:created>
  <dcterms:modified xsi:type="dcterms:W3CDTF">2023-05-14T19:53:52Z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0x010100B42AA98BE77D1A458521DBA3750F9CCF</vt:lpwstr>
  </property>
</Properties>
</file>

<file path=docProps/thumbnail.jpeg>
</file>